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71" r:id="rId4"/>
    <p:sldId id="273" r:id="rId5"/>
    <p:sldId id="272" r:id="rId6"/>
    <p:sldId id="275" r:id="rId7"/>
    <p:sldId id="276" r:id="rId8"/>
    <p:sldId id="277" r:id="rId9"/>
    <p:sldId id="278" r:id="rId10"/>
    <p:sldId id="279" r:id="rId11"/>
    <p:sldId id="268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AB84"/>
    <a:srgbClr val="2C2C2C"/>
    <a:srgbClr val="275269"/>
    <a:srgbClr val="A6B750"/>
    <a:srgbClr val="000000"/>
    <a:srgbClr val="326886"/>
    <a:srgbClr val="8CC2F2"/>
    <a:srgbClr val="F7BF3A"/>
    <a:srgbClr val="13958F"/>
    <a:srgbClr val="1494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6763" autoAdjust="0"/>
  </p:normalViewPr>
  <p:slideViewPr>
    <p:cSldViewPr snapToGrid="0" snapToObjects="1">
      <p:cViewPr varScale="1">
        <p:scale>
          <a:sx n="63" d="100"/>
          <a:sy n="63" d="100"/>
        </p:scale>
        <p:origin x="-1008" y="-102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spPr>
              <a:solidFill>
                <a:srgbClr val="17AB84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7248910107819587"/>
                  <c:y val="-5.0131889763779504E-2"/>
                </c:manualLayout>
              </c:layout>
              <c:showVal val="1"/>
            </c:dLbl>
            <c:dLbl>
              <c:idx val="1"/>
              <c:layout>
                <c:manualLayout>
                  <c:x val="0.10777513131871642"/>
                  <c:y val="-0.12779478346456694"/>
                </c:manualLayout>
              </c:layout>
              <c:showVal val="1"/>
            </c:dLbl>
            <c:dLbl>
              <c:idx val="2"/>
              <c:layout>
                <c:manualLayout>
                  <c:x val="0.14654477596070009"/>
                  <c:y val="3.6044291338582675E-2"/>
                </c:manualLayout>
              </c:layout>
              <c:showVal val="1"/>
            </c:dLbl>
            <c:dLbl>
              <c:idx val="3"/>
              <c:layout>
                <c:manualLayout>
                  <c:x val="6.445803117623293E-2"/>
                  <c:y val="0.14751673228346468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Val val="1"/>
            <c:showLeaderLines val="1"/>
          </c:dLbls>
          <c:cat>
            <c:strRef>
              <c:f>Blad1!$A$2:$A$5</c:f>
              <c:strCache>
                <c:ptCount val="4"/>
                <c:pt idx="0">
                  <c:v>Godkänd</c:v>
                </c:pt>
                <c:pt idx="1">
                  <c:v>Behöver förbättras</c:v>
                </c:pt>
                <c:pt idx="2">
                  <c:v>Underkänd</c:v>
                </c:pt>
                <c:pt idx="3">
                  <c:v>Ej aktuell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21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sv-SE"/>
        </a:p>
      </c:txPr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2017-02-09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2017-02-09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125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409972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64982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8" cy="685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3" name="Bildobjekt 12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xmlns="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93442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614402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6400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665383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62831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="" xmlns:p14="http://schemas.microsoft.com/office/powerpoint/2010/main" val="377501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002246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oteborg.se/wps/portal?uri=gbglnk%3agbg.page.52448937-3b88-4988-9b45-2b5c3f30161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87KVlq6Drk?t=16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teborg.se/wps/portal?uri=gbglnk:201591314194570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oteborg.se/wps/portal?uri=gbglnk%3agbg.page.5b0f53e6-d937-43da-b8d4-9e89555def74" TargetMode="External"/><Relationship Id="rId2" Type="http://schemas.openxmlformats.org/officeDocument/2006/relationships/hyperlink" Target="http://goteborg.se/wps/portal?uri=gbglnk:gbg.page.3a283c90-d62b-4606-86f5-21250b12578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oteborg.se/wps/portal?uri=gbglnk:201632810193786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oteborg.se/wps/portal?uri=gbglnk%3agbg.page.52448937-3b88-4988-9b45-2b5c3f3016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980338" y="3494250"/>
            <a:ext cx="5486252" cy="985563"/>
          </a:xfrm>
        </p:spPr>
        <p:txBody>
          <a:bodyPr/>
          <a:lstStyle/>
          <a:p>
            <a:r>
              <a:rPr lang="sv-SE" dirty="0" err="1" smtClean="0"/>
              <a:t>Tillgänglighets-granskning</a:t>
            </a:r>
            <a:r>
              <a:rPr lang="sv-SE" dirty="0" smtClean="0"/>
              <a:t> av goteborg.se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2999516" y="4652640"/>
            <a:ext cx="5475620" cy="307777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Bonus: Använd korrekta rubriknivåer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22000" y="1487978"/>
            <a:ext cx="5720858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Problem: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Felaktiga rubriknivåer gör det svårare för dem med skärmläsare att förstå dispositionen</a:t>
            </a: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2"/>
              </a:rPr>
              <a:t>http://goteborg.se/wps/portal?uri=gbglnk%3agbg.page.52448937-3b88-4988-9b45-2b5c3f301619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cs typeface="Arial"/>
            </a:endParaRPr>
          </a:p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Åtgärd</a:t>
            </a: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: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Högsta rubriknivån ska ALLTID vara Rubrik 2. Sedan Rubrik 3, sedan Rubrik 4 och så vidare…</a:t>
            </a:r>
          </a:p>
          <a:p>
            <a:pPr>
              <a:spcAft>
                <a:spcPts val="1500"/>
              </a:spcAft>
              <a:defRPr/>
            </a:pP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smtClean="0"/>
              <a:t>Webbstrategiska verksamheten</a:t>
            </a:r>
            <a:br>
              <a:rPr lang="sv-SE" dirty="0" smtClean="0"/>
            </a:br>
            <a:r>
              <a:rPr lang="sv-SE" dirty="0" smtClean="0"/>
              <a:t>Konsument- och medborgarservice, Göteborgs Stad</a:t>
            </a:r>
            <a:br>
              <a:rPr lang="sv-SE" dirty="0" smtClean="0"/>
            </a:br>
            <a:r>
              <a:rPr lang="sv-SE" dirty="0" smtClean="0"/>
              <a:t>Henrik Hallenius</a:t>
            </a:r>
            <a:br>
              <a:rPr lang="sv-SE" dirty="0" smtClean="0"/>
            </a:br>
            <a:r>
              <a:rPr lang="sv-SE" dirty="0" err="1" smtClean="0"/>
              <a:t>henrik.hallenius@kom.goteborg.se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1172094" y="1440000"/>
            <a:ext cx="7578503" cy="4694400"/>
          </a:xfrm>
        </p:spPr>
        <p:txBody>
          <a:bodyPr/>
          <a:lstStyle/>
          <a:p>
            <a:pPr>
              <a:buNone/>
            </a:pPr>
            <a:r>
              <a:rPr lang="sv-SE" sz="3200" b="1" dirty="0" smtClean="0">
                <a:solidFill>
                  <a:schemeClr val="accent3">
                    <a:lumMod val="50000"/>
                  </a:schemeClr>
                </a:solidFill>
              </a:rPr>
              <a:t>NÄR</a:t>
            </a:r>
            <a:r>
              <a:rPr lang="sv-SE" sz="3200" dirty="0" smtClean="0"/>
              <a:t>			</a:t>
            </a:r>
            <a:r>
              <a:rPr lang="sv-SE" sz="2400" dirty="0" smtClean="0"/>
              <a:t>December 2016</a:t>
            </a:r>
            <a:endParaRPr lang="sv-SE" sz="3200" dirty="0" smtClean="0"/>
          </a:p>
          <a:p>
            <a:pPr>
              <a:buNone/>
            </a:pPr>
            <a:r>
              <a:rPr lang="sv-SE" sz="3200" b="1" dirty="0" smtClean="0">
                <a:solidFill>
                  <a:schemeClr val="accent3">
                    <a:lumMod val="50000"/>
                  </a:schemeClr>
                </a:solidFill>
              </a:rPr>
              <a:t>VILKA</a:t>
            </a:r>
            <a:r>
              <a:rPr lang="sv-SE" sz="3200" dirty="0" smtClean="0"/>
              <a:t>		</a:t>
            </a:r>
            <a:r>
              <a:rPr lang="sv-SE" sz="2400" dirty="0" smtClean="0"/>
              <a:t>Funka</a:t>
            </a:r>
            <a:endParaRPr lang="sv-SE" sz="3200" dirty="0" smtClean="0"/>
          </a:p>
          <a:p>
            <a:pPr>
              <a:buNone/>
            </a:pPr>
            <a:r>
              <a:rPr lang="sv-SE" sz="3200" b="1" dirty="0" smtClean="0">
                <a:solidFill>
                  <a:schemeClr val="accent3">
                    <a:lumMod val="50000"/>
                  </a:schemeClr>
                </a:solidFill>
              </a:rPr>
              <a:t>VAD</a:t>
            </a:r>
            <a:r>
              <a:rPr lang="sv-SE" sz="3200" dirty="0" smtClean="0"/>
              <a:t>			</a:t>
            </a:r>
            <a:r>
              <a:rPr lang="sv-SE" sz="2400" dirty="0" smtClean="0"/>
              <a:t>Goteborg.se och enhetssidorna</a:t>
            </a:r>
            <a:endParaRPr lang="sv-SE" sz="3200" dirty="0" smtClean="0"/>
          </a:p>
          <a:p>
            <a:pPr>
              <a:buNone/>
            </a:pPr>
            <a:r>
              <a:rPr lang="sv-SE" sz="3200" b="1" dirty="0" smtClean="0">
                <a:solidFill>
                  <a:schemeClr val="accent3">
                    <a:lumMod val="50000"/>
                  </a:schemeClr>
                </a:solidFill>
              </a:rPr>
              <a:t>HUR	</a:t>
            </a:r>
            <a:r>
              <a:rPr lang="sv-SE" sz="3200" dirty="0" smtClean="0"/>
              <a:t>		</a:t>
            </a:r>
            <a:r>
              <a:rPr lang="sv-SE" sz="2400" dirty="0" smtClean="0"/>
              <a:t>Validering mot WCAG 2.0 nivå AA</a:t>
            </a:r>
            <a:endParaRPr lang="sv-SE" sz="3200" dirty="0" smtClean="0"/>
          </a:p>
          <a:p>
            <a:pPr>
              <a:buNone/>
            </a:pPr>
            <a:r>
              <a:rPr lang="sv-SE" sz="3200" b="1" dirty="0" smtClean="0">
                <a:solidFill>
                  <a:schemeClr val="accent3">
                    <a:lumMod val="50000"/>
                  </a:schemeClr>
                </a:solidFill>
              </a:rPr>
              <a:t>VARFÖR</a:t>
            </a:r>
            <a:r>
              <a:rPr lang="sv-SE" sz="3200" dirty="0" smtClean="0"/>
              <a:t>	</a:t>
            </a:r>
            <a:r>
              <a:rPr lang="sv-SE" sz="2400" dirty="0" smtClean="0"/>
              <a:t>Vad behöver åtgärdas under 2017</a:t>
            </a:r>
            <a:endParaRPr lang="sv-SE" sz="3200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522000" y="2103120"/>
            <a:ext cx="3700865" cy="4031280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/>
              <a:t>Överlag väldigt bra resultat</a:t>
            </a:r>
          </a:p>
          <a:p>
            <a:pPr marL="0" indent="0">
              <a:buNone/>
            </a:pPr>
            <a:r>
              <a:rPr lang="sv-SE" sz="2400" dirty="0" smtClean="0"/>
              <a:t>En del saker som behöver åtgärdas</a:t>
            </a:r>
          </a:p>
          <a:p>
            <a:pPr marL="0" indent="0">
              <a:buNone/>
            </a:pPr>
            <a:r>
              <a:rPr lang="sv-SE" sz="2400" dirty="0" smtClean="0"/>
              <a:t>Det kan finnas andra problem som inte tas upp i WCAG 2.0</a:t>
            </a:r>
          </a:p>
          <a:p>
            <a:endParaRPr lang="sv-SE" sz="2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946595" y="1397000"/>
          <a:ext cx="493505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980338" y="2870775"/>
            <a:ext cx="5486252" cy="985563"/>
          </a:xfrm>
        </p:spPr>
        <p:txBody>
          <a:bodyPr/>
          <a:lstStyle/>
          <a:p>
            <a:r>
              <a:rPr lang="sv-SE" sz="4000" dirty="0" smtClean="0"/>
              <a:t>Det här berör er </a:t>
            </a:r>
            <a:br>
              <a:rPr lang="sv-SE" sz="4000" dirty="0" smtClean="0"/>
            </a:br>
            <a:r>
              <a:rPr lang="sv-SE" sz="4000" dirty="0" smtClean="0"/>
              <a:t>som redaktörer</a:t>
            </a:r>
            <a:endParaRPr lang="sv-SE" sz="400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2999516" y="4070730"/>
            <a:ext cx="5475620" cy="307777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294967295"/>
          </p:nvPr>
        </p:nvSpPr>
        <p:spPr>
          <a:xfrm>
            <a:off x="8691563" y="6269038"/>
            <a:ext cx="452437" cy="417512"/>
          </a:xfrm>
        </p:spPr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Alt-texter</a:t>
            </a:r>
            <a:r>
              <a:rPr lang="sv-SE" dirty="0" smtClean="0"/>
              <a:t> på bilder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22000" y="1487978"/>
            <a:ext cx="556291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Problem: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Bilderna på goteborg.se saknar generellt förklarande texter för dem som använder skärmläsare.</a:t>
            </a:r>
          </a:p>
          <a:p>
            <a:pPr lvl="0"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Åtgärd</a:t>
            </a: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: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Här är experterna oense. Vi behöver utreda den här punkten vidare</a:t>
            </a:r>
          </a:p>
          <a:p>
            <a:pPr>
              <a:spcAft>
                <a:spcPts val="1500"/>
              </a:spcAft>
              <a:defRPr/>
            </a:pP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Text- och ljudbeskrivningar i rörlig bild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22000" y="1487978"/>
            <a:ext cx="572085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Problem: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Film på goteborg.se saknar generellt:</a:t>
            </a: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Textbeskrivningar (utöver undertexter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) 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3"/>
              </a:rPr>
              <a:t>https://youtu.be/w87KVlq6Drk?t=167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Ljudbeskrivningar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/>
            </a:r>
            <a:b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</a:b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4"/>
              </a:rPr>
              <a:t>http://goteborg.se/wps/portal?uri=gbglnk%3a2015913141945707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Åtgärd</a:t>
            </a: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: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Visuell kommunikation tar med det i sitt uppdrag för rörlig bild.</a:t>
            </a:r>
          </a:p>
          <a:p>
            <a:pPr>
              <a:spcAft>
                <a:spcPts val="1500"/>
              </a:spcAft>
              <a:defRPr/>
            </a:pP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Diagram och färger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22000" y="1487978"/>
            <a:ext cx="57208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Problem: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Diagram som använder färg för att kunna särskilja data blir svåranvända för personer med defekt </a:t>
            </a:r>
            <a:r>
              <a:rPr lang="sv-SE" sz="2000" dirty="0" err="1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färgseende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2"/>
              </a:rPr>
              <a:t>http://goteborg.se/wps/portal?uri=gbglnk%3agbg.page.3a283c90-d62b-4606-86f5-21250b125788 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cs typeface="Arial"/>
            </a:endParaRP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3"/>
              </a:rPr>
              <a:t>http://goteborg.se/wps/portal?uri=gbglnk%3agbg.page.5b0f53e6-d937-43da-b8d4-9e89555def74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Åtgärd</a:t>
            </a: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: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Undvik diagram i största allmänhet</a:t>
            </a:r>
          </a:p>
          <a:p>
            <a:pPr>
              <a:spcAft>
                <a:spcPts val="1500"/>
              </a:spcAft>
              <a:defRPr/>
            </a:pP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Videospelare som inte kan styras med tangentbordet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22000" y="1487978"/>
            <a:ext cx="5720858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Problem: </a:t>
            </a:r>
            <a:r>
              <a:rPr lang="sv-SE" sz="2000" dirty="0" err="1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Flowplayer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sv-SE" sz="2000" dirty="0" err="1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mediaspelare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 fungerar inte att använda med tangentbordet i vissa webbläsare eftersom den är </a:t>
            </a:r>
            <a:r>
              <a:rPr lang="sv-SE" sz="2000" dirty="0" err="1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Flash-baserad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.</a:t>
            </a: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2"/>
              </a:rPr>
              <a:t>http://goteborg.se/wps/portal?uri=gbglnk%3a2016328101937867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cs typeface="Arial"/>
            </a:endParaRPr>
          </a:p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Åtgärd</a:t>
            </a: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: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Bädda hellre in video från </a:t>
            </a:r>
            <a:r>
              <a:rPr lang="sv-SE" sz="2000" dirty="0" err="1" smtClean="0">
                <a:solidFill>
                  <a:schemeClr val="tx1">
                    <a:lumMod val="50000"/>
                  </a:schemeClr>
                </a:solidFill>
                <a:cs typeface="Arial"/>
              </a:rPr>
              <a:t>youtube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eller, så småningom, videoplattformen.</a:t>
            </a:r>
          </a:p>
          <a:p>
            <a:pPr>
              <a:spcAft>
                <a:spcPts val="1500"/>
              </a:spcAft>
              <a:defRPr/>
            </a:pP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 allmänna länktexter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22000" y="1487978"/>
            <a:ext cx="57208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Problem: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För allmänt hållna länktexter skapar upprepningar och otydlighet för dem som använder skärmläsare.</a:t>
            </a:r>
          </a:p>
          <a:p>
            <a:pPr marL="252000" indent="-252000">
              <a:spcAft>
                <a:spcPts val="1500"/>
              </a:spcAft>
              <a:buFont typeface="Arial" pitchFamily="34" charset="0"/>
              <a:buChar char="•"/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Exempel: 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  <a:hlinkClick r:id="rId2"/>
              </a:rPr>
              <a:t>http://goteborg.se/wps/portal?uri=gbglnk%3agbg.page.52448937-3b88-4988-9b45-2b5c3f301619</a:t>
            </a:r>
            <a:endParaRPr lang="sv-SE" sz="2000" dirty="0" smtClean="0">
              <a:solidFill>
                <a:schemeClr val="tx1">
                  <a:lumMod val="50000"/>
                </a:schemeClr>
              </a:solidFill>
              <a:cs typeface="Arial"/>
            </a:endParaRPr>
          </a:p>
          <a:p>
            <a:pPr>
              <a:spcAft>
                <a:spcPts val="1500"/>
              </a:spcAft>
              <a:defRPr/>
            </a:pP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Åtgärd</a:t>
            </a:r>
            <a:r>
              <a:rPr lang="sv-SE" sz="2000" b="1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: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 Skriv ordentliga länktexter: </a:t>
            </a:r>
            <a:r>
              <a:rPr lang="sv-SE" sz="2000" u="sng" dirty="0" smtClean="0">
                <a:solidFill>
                  <a:schemeClr val="accent1"/>
                </a:solidFill>
                <a:cs typeface="Arial"/>
              </a:rPr>
              <a:t>Se på instruktionsfilm om Science in </a:t>
            </a:r>
            <a:r>
              <a:rPr lang="sv-SE" sz="2000" u="sng" dirty="0" err="1" smtClean="0">
                <a:solidFill>
                  <a:schemeClr val="accent1"/>
                </a:solidFill>
                <a:cs typeface="Arial"/>
              </a:rPr>
              <a:t>context</a:t>
            </a: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. </a:t>
            </a:r>
          </a:p>
          <a:p>
            <a:pPr>
              <a:spcAft>
                <a:spcPts val="1500"/>
              </a:spcAft>
              <a:defRPr/>
            </a:pPr>
            <a:r>
              <a:rPr lang="sv-SE" sz="2000" dirty="0" smtClean="0">
                <a:solidFill>
                  <a:schemeClr val="tx1">
                    <a:lumMod val="50000"/>
                  </a:schemeClr>
                </a:solidFill>
                <a:cs typeface="Arial"/>
              </a:rPr>
              <a:t>Undvik att ha länkar i löptext.</a:t>
            </a:r>
          </a:p>
          <a:p>
            <a:pPr>
              <a:spcAft>
                <a:spcPts val="1500"/>
              </a:spcAft>
              <a:defRPr/>
            </a:pPr>
            <a:endParaRPr lang="sv-SE" sz="2000" dirty="0" smtClean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BG-Stad-Mall_enkel BLÅ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BLÅ</Template>
  <TotalTime>198</TotalTime>
  <Words>279</Words>
  <Application>Microsoft Office PowerPoint</Application>
  <PresentationFormat>Bildspel på skärmen (4:3)</PresentationFormat>
  <Paragraphs>53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GBG-Stad-Mall_enkel BLÅ</vt:lpstr>
      <vt:lpstr>Tillgänglighets-granskning av goteborg.se</vt:lpstr>
      <vt:lpstr>Bild 2</vt:lpstr>
      <vt:lpstr>Sammanfattning</vt:lpstr>
      <vt:lpstr>Det här berör er  som redaktörer</vt:lpstr>
      <vt:lpstr>Alt-texter på bilder</vt:lpstr>
      <vt:lpstr>Text- och ljudbeskrivningar i rörlig bild</vt:lpstr>
      <vt:lpstr>Diagram och färger</vt:lpstr>
      <vt:lpstr>Videospelare som inte kan styras med tangentbordet</vt:lpstr>
      <vt:lpstr>För allmänna länktexter</vt:lpstr>
      <vt:lpstr>Bonus: Använd korrekta rubriknivåer</vt:lpstr>
      <vt:lpstr>Bild 11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Tillgänglighets-granskning av goteborg.se</dc:title>
  <dc:creator>henjoh0419</dc:creator>
  <cp:lastModifiedBy>henjoh0419</cp:lastModifiedBy>
  <cp:revision>7</cp:revision>
  <cp:lastPrinted>2014-06-25T13:57:34Z</cp:lastPrinted>
  <dcterms:created xsi:type="dcterms:W3CDTF">2017-02-06T14:38:58Z</dcterms:created>
  <dcterms:modified xsi:type="dcterms:W3CDTF">2017-02-09T19:48:36Z</dcterms:modified>
</cp:coreProperties>
</file>